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1383625" cy="30275213"/>
  <p:notesSz cx="7010400" cy="9296400"/>
  <p:defaultTextStyle>
    <a:defPPr>
      <a:defRPr lang="ro-RO"/>
    </a:defPPr>
    <a:lvl1pPr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23103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46206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969310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292413" algn="ctr" rtl="0" fontAlgn="base">
      <a:spcBef>
        <a:spcPct val="0"/>
      </a:spcBef>
      <a:spcAft>
        <a:spcPct val="0"/>
      </a:spcAft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615516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938619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2261723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584826" algn="l" defTabSz="646206" rtl="0" eaLnBrk="1" latinLnBrk="0" hangingPunct="1">
      <a:defRPr sz="5795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5E8C"/>
    <a:srgbClr val="C099B2"/>
    <a:srgbClr val="990033"/>
    <a:srgbClr val="990099"/>
    <a:srgbClr val="005783"/>
    <a:srgbClr val="00B0F0"/>
    <a:srgbClr val="E7F9FF"/>
    <a:srgbClr val="E9F5F7"/>
    <a:srgbClr val="F2A455"/>
    <a:srgbClr val="F9D5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962640-21A6-499F-BF91-000F935F6713}" v="3" dt="2026-03-05T11:50:40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624" autoAdjust="0"/>
    <p:restoredTop sz="94660"/>
  </p:normalViewPr>
  <p:slideViewPr>
    <p:cSldViewPr>
      <p:cViewPr>
        <p:scale>
          <a:sx n="150" d="100"/>
          <a:sy n="150" d="100"/>
        </p:scale>
        <p:origin x="-10746" y="-23952"/>
      </p:cViewPr>
      <p:guideLst>
        <p:guide orient="horz" pos="9536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4956" y="9263896"/>
            <a:ext cx="18175072" cy="64893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432" y="17156254"/>
            <a:ext cx="14968762" cy="7736649"/>
          </a:xfrm>
        </p:spPr>
        <p:txBody>
          <a:bodyPr/>
          <a:lstStyle>
            <a:lvl1pPr marL="0" indent="0" algn="ctr">
              <a:buNone/>
              <a:defRPr/>
            </a:lvl1pPr>
            <a:lvl2pPr marL="322875" indent="0" algn="ctr">
              <a:buNone/>
              <a:defRPr/>
            </a:lvl2pPr>
            <a:lvl3pPr marL="645749" indent="0" algn="ctr">
              <a:buNone/>
              <a:defRPr/>
            </a:lvl3pPr>
            <a:lvl4pPr marL="968624" indent="0" algn="ctr">
              <a:buNone/>
              <a:defRPr/>
            </a:lvl4pPr>
            <a:lvl5pPr marL="1291499" indent="0" algn="ctr">
              <a:buNone/>
              <a:defRPr/>
            </a:lvl5pPr>
            <a:lvl6pPr marL="1614373" indent="0" algn="ctr">
              <a:buNone/>
              <a:defRPr/>
            </a:lvl6pPr>
            <a:lvl7pPr marL="1937248" indent="0" algn="ctr">
              <a:buNone/>
              <a:defRPr/>
            </a:lvl7pPr>
            <a:lvl8pPr marL="2260122" indent="0" algn="ctr">
              <a:buNone/>
              <a:defRPr/>
            </a:lvl8pPr>
            <a:lvl9pPr marL="2582997" indent="0" algn="ctr">
              <a:buNone/>
              <a:defRPr/>
            </a:lvl9pPr>
          </a:lstStyle>
          <a:p>
            <a:r>
              <a:rPr lang="en-US" dirty="0"/>
              <a:t>Click to edit Master </a:t>
            </a:r>
          </a:p>
          <a:p>
            <a:r>
              <a:rPr lang="en-US" dirty="0"/>
              <a:t>subtitle style</a:t>
            </a:r>
          </a:p>
        </p:txBody>
      </p:sp>
      <p:sp>
        <p:nvSpPr>
          <p:cNvPr id="18" name="Rectangle 30">
            <a:extLst>
              <a:ext uri="{FF2B5EF4-FFF2-40B4-BE49-F238E27FC236}">
                <a16:creationId xmlns:a16="http://schemas.microsoft.com/office/drawing/2014/main" id="{49E4904E-B022-421E-921F-53F131B003A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70629" y="28448551"/>
            <a:ext cx="21406241" cy="32334"/>
          </a:xfrm>
          <a:prstGeom prst="rect">
            <a:avLst/>
          </a:prstGeom>
          <a:solidFill>
            <a:srgbClr val="C00000"/>
          </a:solidFill>
          <a:ln>
            <a:solidFill>
              <a:srgbClr val="7030A0"/>
            </a:solidFill>
          </a:ln>
        </p:spPr>
        <p:txBody>
          <a:bodyPr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579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E9E630-E5C3-4D36-9492-1DF7CF22FCAD}"/>
              </a:ext>
            </a:extLst>
          </p:cNvPr>
          <p:cNvSpPr txBox="1"/>
          <p:nvPr userDrawn="1"/>
        </p:nvSpPr>
        <p:spPr>
          <a:xfrm>
            <a:off x="628930" y="28561258"/>
            <a:ext cx="13506863" cy="17441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457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14-toji jaunųjų mokslininkų konferencija „Fizinių ir technologijos mokslų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tarpdalykiniai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tyrimai" / 14</a:t>
            </a:r>
            <a:r>
              <a:rPr lang="lt-LT" sz="2542" b="1" baseline="30000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Young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Scientists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' Conference "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Interdisciplinary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Research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Physical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Sciences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</a:t>
            </a:r>
            <a:r>
              <a:rPr lang="lt-LT" sz="2542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Technology</a:t>
            </a:r>
            <a:r>
              <a:rPr lang="lt-LT" sz="2542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„</a:t>
            </a:r>
          </a:p>
          <a:p>
            <a:pPr marL="0" marR="0" lvl="0" indent="0" algn="l" defTabSz="6457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Baland</a:t>
            </a:r>
            <a:r>
              <a:rPr lang="lt-LT" sz="2825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žio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17d. Lietuvos </a:t>
            </a:r>
            <a:r>
              <a:rPr lang="en-US" sz="2825" b="1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moksl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ų akademija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Vilnius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Lietuva /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17</a:t>
            </a:r>
            <a:r>
              <a:rPr lang="lt-LT" sz="2825" b="1" baseline="30000" dirty="0" err="1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</a:t>
            </a:r>
            <a:r>
              <a:rPr lang="lt-LT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2825" b="1" dirty="0">
                <a:solidFill>
                  <a:srgbClr val="9900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Lithuanian Academy of Sciences, Vilnius, Lithuania</a:t>
            </a:r>
            <a:endParaRPr lang="en-GB" sz="2825" dirty="0">
              <a:solidFill>
                <a:srgbClr val="990099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F62D6258-85D7-4549-A09B-AF664E005627}"/>
              </a:ext>
            </a:extLst>
          </p:cNvPr>
          <p:cNvSpPr txBox="1"/>
          <p:nvPr userDrawn="1"/>
        </p:nvSpPr>
        <p:spPr>
          <a:xfrm>
            <a:off x="4222188" y="30729"/>
            <a:ext cx="17178253" cy="3570208"/>
          </a:xfrm>
          <a:prstGeom prst="rect">
            <a:avLst/>
          </a:prstGeom>
          <a:solidFill>
            <a:srgbClr val="C099B2"/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en-GB" altLang="en-US" sz="5650" b="1" dirty="0">
              <a:solidFill>
                <a:srgbClr val="005783"/>
              </a:solidFill>
            </a:endParaRPr>
          </a:p>
          <a:p>
            <a:endParaRPr lang="en-GB" sz="5650" dirty="0"/>
          </a:p>
          <a:p>
            <a:endParaRPr lang="en-GB" sz="5650" dirty="0"/>
          </a:p>
          <a:p>
            <a:endParaRPr lang="en-GB" sz="565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865B63-3431-AD0E-3EE8-EFB54A385E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4179" y="186879"/>
            <a:ext cx="2696261" cy="3148716"/>
          </a:xfrm>
          <a:prstGeom prst="rect">
            <a:avLst/>
          </a:prstGeom>
        </p:spPr>
      </p:pic>
      <p:sp>
        <p:nvSpPr>
          <p:cNvPr id="10" name="Text Box 15">
            <a:extLst>
              <a:ext uri="{FF2B5EF4-FFF2-40B4-BE49-F238E27FC236}">
                <a16:creationId xmlns:a16="http://schemas.microsoft.com/office/drawing/2014/main" id="{D6F9E5A7-81F0-4CB6-A185-BDA2FAD5683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70629" y="3551157"/>
            <a:ext cx="21471070" cy="1273162"/>
          </a:xfrm>
          <a:prstGeom prst="rect">
            <a:avLst/>
          </a:prstGeom>
          <a:solidFill>
            <a:srgbClr val="AD5E8C"/>
          </a:solidFill>
          <a:ln w="9525">
            <a:noFill/>
            <a:miter lim="800000"/>
            <a:headEnd/>
            <a:tailEnd/>
          </a:ln>
        </p:spPr>
        <p:txBody>
          <a:bodyPr lIns="5084618" tIns="152539" rIns="762693"/>
          <a:lstStyle>
            <a:lvl1pPr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ro-RO" altLang="en-US" sz="1977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83426D6-FB74-DF61-4BA3-651D25C52B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rcRect l="14584" t="30697" r="9895" b="15642"/>
          <a:stretch>
            <a:fillRect/>
          </a:stretch>
        </p:blipFill>
        <p:spPr>
          <a:xfrm>
            <a:off x="844179" y="19071124"/>
            <a:ext cx="19835638" cy="940976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C909309-7B46-CD19-0FA8-B4716BED2F1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3609" y="28557212"/>
            <a:ext cx="6733803" cy="174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30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9518" y="1212536"/>
            <a:ext cx="19244590" cy="5045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9518" y="7064142"/>
            <a:ext cx="19244590" cy="19979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altLang="en-US"/>
              <a:t>Click to edit Master text styles</a:t>
            </a:r>
          </a:p>
          <a:p>
            <a:pPr lvl="1"/>
            <a:r>
              <a:rPr lang="ro-RO" altLang="en-US"/>
              <a:t>Second level</a:t>
            </a:r>
          </a:p>
          <a:p>
            <a:pPr lvl="2"/>
            <a:r>
              <a:rPr lang="ro-RO" altLang="en-US"/>
              <a:t>Third level</a:t>
            </a:r>
          </a:p>
          <a:p>
            <a:pPr lvl="3"/>
            <a:r>
              <a:rPr lang="ro-RO" altLang="en-US"/>
              <a:t>Fourth level</a:t>
            </a:r>
          </a:p>
          <a:p>
            <a:pPr lvl="4"/>
            <a:r>
              <a:rPr lang="ro-RO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6121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+mj-lt"/>
          <a:ea typeface="+mj-ea"/>
          <a:cs typeface="+mj-cs"/>
        </a:defRPr>
      </a:lvl1pPr>
      <a:lvl2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2pPr>
      <a:lvl3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3pPr>
      <a:lvl4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4pPr>
      <a:lvl5pPr algn="ctr" defTabSz="2949595" rtl="0" eaLnBrk="0" fontAlgn="base" hangingPunct="0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5pPr>
      <a:lvl6pPr marL="322875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6pPr>
      <a:lvl7pPr marL="645749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7pPr>
      <a:lvl8pPr marL="968624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8pPr>
      <a:lvl9pPr marL="1291499" algn="ctr" defTabSz="2949595" rtl="0" fontAlgn="base">
        <a:spcBef>
          <a:spcPct val="0"/>
        </a:spcBef>
        <a:spcAft>
          <a:spcPct val="0"/>
        </a:spcAft>
        <a:defRPr sz="14195">
          <a:solidFill>
            <a:schemeClr val="tx2"/>
          </a:solidFill>
          <a:latin typeface="Arial" charset="0"/>
        </a:defRPr>
      </a:lvl9pPr>
    </p:titleStyle>
    <p:bodyStyle>
      <a:lvl1pPr marL="1106519" indent="-1106519" algn="l" defTabSz="2949595" rtl="0" eaLnBrk="0" fontAlgn="base" hangingPunct="0">
        <a:spcBef>
          <a:spcPct val="20000"/>
        </a:spcBef>
        <a:spcAft>
          <a:spcPct val="0"/>
        </a:spcAft>
        <a:buChar char="•"/>
        <a:defRPr sz="10311">
          <a:solidFill>
            <a:schemeClr val="tx1"/>
          </a:solidFill>
          <a:latin typeface="+mn-lt"/>
          <a:ea typeface="+mn-ea"/>
          <a:cs typeface="+mn-cs"/>
        </a:defRPr>
      </a:lvl1pPr>
      <a:lvl2pPr marL="2396896" indent="-922659" algn="l" defTabSz="2949595" rtl="0" eaLnBrk="0" fontAlgn="base" hangingPunct="0">
        <a:spcBef>
          <a:spcPct val="20000"/>
        </a:spcBef>
        <a:spcAft>
          <a:spcPct val="0"/>
        </a:spcAft>
        <a:buChar char="–"/>
        <a:defRPr sz="9039">
          <a:solidFill>
            <a:schemeClr val="tx1"/>
          </a:solidFill>
          <a:latin typeface="+mn-lt"/>
        </a:defRPr>
      </a:lvl2pPr>
      <a:lvl3pPr marL="3687274" indent="-737679" algn="l" defTabSz="2949595" rtl="0" eaLnBrk="0" fontAlgn="base" hangingPunct="0">
        <a:spcBef>
          <a:spcPct val="20000"/>
        </a:spcBef>
        <a:spcAft>
          <a:spcPct val="0"/>
        </a:spcAft>
        <a:buChar char="•"/>
        <a:defRPr sz="7768">
          <a:solidFill>
            <a:schemeClr val="tx1"/>
          </a:solidFill>
          <a:latin typeface="+mn-lt"/>
        </a:defRPr>
      </a:lvl3pPr>
      <a:lvl4pPr marL="5161510" indent="-737679" algn="l" defTabSz="2949595" rtl="0" eaLnBrk="0" fontAlgn="base" hangingPunct="0">
        <a:spcBef>
          <a:spcPct val="20000"/>
        </a:spcBef>
        <a:spcAft>
          <a:spcPct val="0"/>
        </a:spcAft>
        <a:buChar char="–"/>
        <a:defRPr sz="6426">
          <a:solidFill>
            <a:schemeClr val="tx1"/>
          </a:solidFill>
          <a:latin typeface="+mn-lt"/>
        </a:defRPr>
      </a:lvl4pPr>
      <a:lvl5pPr marL="6635747" indent="-736558" algn="l" defTabSz="2949595" rtl="0" eaLnBrk="0" fontAlgn="base" hangingPunct="0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5pPr>
      <a:lvl6pPr marL="6958622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6pPr>
      <a:lvl7pPr marL="7281496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7pPr>
      <a:lvl8pPr marL="7604371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8pPr>
      <a:lvl9pPr marL="7927245" indent="-736558" algn="l" defTabSz="2949595" rtl="0" fontAlgn="base">
        <a:spcBef>
          <a:spcPct val="20000"/>
        </a:spcBef>
        <a:spcAft>
          <a:spcPct val="0"/>
        </a:spcAft>
        <a:buChar char="»"/>
        <a:defRPr sz="642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1pPr>
      <a:lvl2pPr marL="322875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2pPr>
      <a:lvl3pPr marL="645749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3pPr>
      <a:lvl4pPr marL="968624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4pPr>
      <a:lvl5pPr marL="1291499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5pPr>
      <a:lvl6pPr marL="1614373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6pPr>
      <a:lvl7pPr marL="1937248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7pPr>
      <a:lvl8pPr marL="2260122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8pPr>
      <a:lvl9pPr marL="2582997" algn="l" defTabSz="645749" rtl="0" eaLnBrk="1" latinLnBrk="0" hangingPunct="1">
        <a:defRPr sz="12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DC192C-648B-4DCD-BDA8-334202BEA0FE}"/>
              </a:ext>
            </a:extLst>
          </p:cNvPr>
          <p:cNvSpPr txBox="1"/>
          <p:nvPr/>
        </p:nvSpPr>
        <p:spPr>
          <a:xfrm>
            <a:off x="4254786" y="608311"/>
            <a:ext cx="17149277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en-US" sz="5650" b="1" dirty="0"/>
              <a:t>Insert the Title of your poster here adjusting the font size in order to fit into the box size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29B974-378C-4C8D-992B-D06BD927AA34}"/>
              </a:ext>
            </a:extLst>
          </p:cNvPr>
          <p:cNvSpPr txBox="1"/>
          <p:nvPr/>
        </p:nvSpPr>
        <p:spPr>
          <a:xfrm>
            <a:off x="7290907" y="3691656"/>
            <a:ext cx="11077035" cy="1070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25" b="1" dirty="0">
                <a:solidFill>
                  <a:srgbClr val="002060"/>
                </a:solidFill>
              </a:rPr>
              <a:t>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1</a:t>
            </a:r>
            <a:r>
              <a:rPr lang="en-US" altLang="en-US" sz="2825" b="1" dirty="0">
                <a:solidFill>
                  <a:srgbClr val="002060"/>
                </a:solidFill>
              </a:rPr>
              <a:t>, 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1</a:t>
            </a:r>
            <a:r>
              <a:rPr lang="en-US" altLang="en-US" sz="2825" b="1" dirty="0">
                <a:solidFill>
                  <a:srgbClr val="002060"/>
                </a:solidFill>
              </a:rPr>
              <a:t> and Name Surname</a:t>
            </a:r>
            <a:r>
              <a:rPr lang="en-US" altLang="en-US" sz="2825" b="1" baseline="30000" dirty="0">
                <a:solidFill>
                  <a:srgbClr val="002060"/>
                </a:solidFill>
              </a:rPr>
              <a:t>2</a:t>
            </a:r>
          </a:p>
          <a:p>
            <a:pPr eaLnBrk="1" hangingPunct="1">
              <a:lnSpc>
                <a:spcPct val="65000"/>
              </a:lnSpc>
              <a:spcBef>
                <a:spcPct val="50000"/>
              </a:spcBef>
            </a:pPr>
            <a:r>
              <a:rPr lang="en-GB" altLang="en-US" sz="1977" baseline="30000" dirty="0">
                <a:solidFill>
                  <a:srgbClr val="002060"/>
                </a:solidFill>
              </a:rPr>
              <a:t>1</a:t>
            </a:r>
            <a:r>
              <a:rPr lang="pl-PL" altLang="en-US" sz="1977" dirty="0">
                <a:solidFill>
                  <a:srgbClr val="002060"/>
                </a:solidFill>
              </a:rPr>
              <a:t>Full</a:t>
            </a:r>
            <a:r>
              <a:rPr lang="en-US" altLang="en-US" sz="1977" dirty="0">
                <a:solidFill>
                  <a:srgbClr val="002060"/>
                </a:solidFill>
              </a:rPr>
              <a:t> Affiliation </a:t>
            </a:r>
            <a:r>
              <a:rPr lang="pl-PL" altLang="en-US" sz="1977" dirty="0">
                <a:solidFill>
                  <a:srgbClr val="002060"/>
                </a:solidFill>
              </a:rPr>
              <a:t>and </a:t>
            </a:r>
            <a:r>
              <a:rPr lang="pl-PL" altLang="en-US" sz="1977" dirty="0" err="1">
                <a:solidFill>
                  <a:srgbClr val="002060"/>
                </a:solidFill>
              </a:rPr>
              <a:t>address</a:t>
            </a:r>
            <a:endParaRPr lang="en-US" altLang="en-US" sz="1977" dirty="0">
              <a:solidFill>
                <a:srgbClr val="002060"/>
              </a:solidFill>
            </a:endParaRPr>
          </a:p>
          <a:p>
            <a:pPr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GB" altLang="en-US" sz="1977" baseline="30000" dirty="0">
                <a:solidFill>
                  <a:srgbClr val="002060"/>
                </a:solidFill>
              </a:rPr>
              <a:t>2</a:t>
            </a:r>
            <a:r>
              <a:rPr lang="pl-PL" altLang="en-US" sz="1977" dirty="0">
                <a:solidFill>
                  <a:srgbClr val="002060"/>
                </a:solidFill>
              </a:rPr>
              <a:t>Full</a:t>
            </a:r>
            <a:r>
              <a:rPr lang="en-US" altLang="en-US" sz="1977" dirty="0">
                <a:solidFill>
                  <a:srgbClr val="002060"/>
                </a:solidFill>
              </a:rPr>
              <a:t> Affiliation </a:t>
            </a:r>
            <a:r>
              <a:rPr lang="pl-PL" altLang="en-US" sz="1977" dirty="0">
                <a:solidFill>
                  <a:srgbClr val="002060"/>
                </a:solidFill>
              </a:rPr>
              <a:t>and </a:t>
            </a:r>
            <a:r>
              <a:rPr lang="pl-PL" altLang="en-US" sz="1977" dirty="0" err="1">
                <a:solidFill>
                  <a:srgbClr val="002060"/>
                </a:solidFill>
              </a:rPr>
              <a:t>address</a:t>
            </a:r>
            <a:endParaRPr lang="ro-RO" altLang="en-US" sz="1977" dirty="0">
              <a:solidFill>
                <a:srgbClr val="002060"/>
              </a:solidFill>
            </a:endParaRPr>
          </a:p>
        </p:txBody>
      </p:sp>
      <p:sp>
        <p:nvSpPr>
          <p:cNvPr id="8" name="Rectangle 38" descr="Outlined diamond">
            <a:extLst>
              <a:ext uri="{FF2B5EF4-FFF2-40B4-BE49-F238E27FC236}">
                <a16:creationId xmlns:a16="http://schemas.microsoft.com/office/drawing/2014/main" id="{7C2098E7-0B81-42A4-98EA-4AEFFD73D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9526" y="3823187"/>
            <a:ext cx="1843068" cy="860995"/>
          </a:xfrm>
          <a:prstGeom prst="rect">
            <a:avLst/>
          </a:prstGeom>
          <a:pattFill prst="openDmnd">
            <a:fgClr>
              <a:srgbClr val="C0C0C0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6713" eaLnBrk="0" hangingPunct="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417671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531" b="1" dirty="0"/>
              <a:t>LOGO</a:t>
            </a:r>
            <a:endParaRPr lang="ro-RO" altLang="en-US" sz="3531" b="1" dirty="0"/>
          </a:p>
        </p:txBody>
      </p:sp>
      <p:sp>
        <p:nvSpPr>
          <p:cNvPr id="10" name="TextBox 16">
            <a:extLst>
              <a:ext uri="{FF2B5EF4-FFF2-40B4-BE49-F238E27FC236}">
                <a16:creationId xmlns:a16="http://schemas.microsoft.com/office/drawing/2014/main" id="{035C13E2-A2FC-A864-346A-D42846F93AFA}"/>
              </a:ext>
            </a:extLst>
          </p:cNvPr>
          <p:cNvSpPr txBox="1"/>
          <p:nvPr/>
        </p:nvSpPr>
        <p:spPr>
          <a:xfrm>
            <a:off x="10893502" y="5004906"/>
            <a:ext cx="9915005" cy="23040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GB" sz="2825" dirty="0"/>
              <a:t>To ensure the best possible visual quality of your posters, we would like to emphasize the importance of providing all images, graphics, and charts in </a:t>
            </a:r>
            <a:r>
              <a:rPr lang="en-GB" sz="2825" b="1" dirty="0"/>
              <a:t>HD quality</a:t>
            </a:r>
            <a:r>
              <a:rPr lang="en-GB" sz="2825" dirty="0"/>
              <a:t>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b="1" dirty="0"/>
              <a:t>Please note:</a:t>
            </a:r>
            <a:r>
              <a:rPr lang="en-GB" sz="2825" dirty="0"/>
              <a:t> It is the sole responsibility of the poster authors to supply print-ready posters of adequate quality. This includes ensuring that all visual elements are of sufficient resolution for clear and sharp printing.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dirty="0"/>
              <a:t>The organizers will not be held responsible for poor print quality resulting from low-resolution images or graphics provided by the authors.</a:t>
            </a:r>
            <a:endParaRPr lang="pl-PL" sz="2825" dirty="0"/>
          </a:p>
          <a:p>
            <a:pPr algn="l"/>
            <a:endParaRPr lang="en-GB" sz="2825" dirty="0"/>
          </a:p>
          <a:p>
            <a:pPr algn="l"/>
            <a:r>
              <a:rPr lang="en-GB" sz="2825" dirty="0"/>
              <a:t>To avoid any issues, we strongly recommend that you: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Use high-resolution images (at least 300 dpi).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Ensure that all graphics and charts are created in vector format or saved at a high resolution.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GB" sz="2825" dirty="0"/>
              <a:t>Double-check the quality of your images before submitting your poster.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en-GB" sz="2825" dirty="0"/>
          </a:p>
          <a:p>
            <a:pPr algn="l"/>
            <a:r>
              <a:rPr lang="en-GB" sz="2825" dirty="0"/>
              <a:t>We appreciate your cooperation in ensuring the success of the poster session.</a:t>
            </a:r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pl-PL" sz="2825" dirty="0"/>
          </a:p>
          <a:p>
            <a:pPr algn="just">
              <a:spcBef>
                <a:spcPts val="424"/>
              </a:spcBef>
              <a:spcAft>
                <a:spcPts val="424"/>
              </a:spcAft>
              <a:defRPr/>
            </a:pPr>
            <a:endParaRPr lang="en-US" sz="2825" dirty="0"/>
          </a:p>
        </p:txBody>
      </p:sp>
      <p:sp>
        <p:nvSpPr>
          <p:cNvPr id="12" name="TextBox 15">
            <a:extLst>
              <a:ext uri="{FF2B5EF4-FFF2-40B4-BE49-F238E27FC236}">
                <a16:creationId xmlns:a16="http://schemas.microsoft.com/office/drawing/2014/main" id="{F64217BB-9B69-F048-79B1-0B9C2A8E97E4}"/>
              </a:ext>
            </a:extLst>
          </p:cNvPr>
          <p:cNvSpPr txBox="1"/>
          <p:nvPr/>
        </p:nvSpPr>
        <p:spPr>
          <a:xfrm>
            <a:off x="635577" y="5004908"/>
            <a:ext cx="9915005" cy="230400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sz="2825" b="1" dirty="0"/>
              <a:t>Guidelines for Preparing Conference Posters</a:t>
            </a:r>
          </a:p>
          <a:p>
            <a:pPr algn="l"/>
            <a:endParaRPr lang="en-US" sz="2825" dirty="0"/>
          </a:p>
          <a:p>
            <a:pPr algn="l"/>
            <a:r>
              <a:rPr lang="en-US" sz="2825" dirty="0"/>
              <a:t>Posters should adhere to the following specifications and recommendations:</a:t>
            </a:r>
            <a:endParaRPr lang="pl-PL" sz="2825" dirty="0"/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/>
            </a:pPr>
            <a:r>
              <a:rPr lang="en-US" sz="2825" b="1" dirty="0"/>
              <a:t>Poster Size: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 required poster size is </a:t>
            </a:r>
            <a:r>
              <a:rPr lang="en-US" sz="2825" b="1" dirty="0"/>
              <a:t>A</a:t>
            </a:r>
            <a:r>
              <a:rPr lang="lt-LT" sz="2825" b="1" dirty="0"/>
              <a:t>1</a:t>
            </a:r>
            <a:r>
              <a:rPr lang="en-US" sz="2825" b="1" dirty="0"/>
              <a:t> (</a:t>
            </a:r>
            <a:r>
              <a:rPr lang="lt-LT" sz="2825" b="1" dirty="0"/>
              <a:t>59.4</a:t>
            </a:r>
            <a:r>
              <a:rPr lang="en-US" sz="2825" b="1" dirty="0"/>
              <a:t> x </a:t>
            </a:r>
            <a:r>
              <a:rPr lang="lt-LT" sz="2825" b="1" dirty="0"/>
              <a:t>84.1</a:t>
            </a:r>
            <a:r>
              <a:rPr lang="en-US" sz="2825" b="1" dirty="0"/>
              <a:t> mm).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 </a:t>
            </a:r>
            <a:r>
              <a:rPr lang="en-US" sz="2825" u="sng" dirty="0"/>
              <a:t>provided template is already formatted to these dimensions,</a:t>
            </a:r>
            <a:r>
              <a:rPr lang="en-US" sz="2825" dirty="0"/>
              <a:t> ensuring compatibility and ease of preparation.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 startAt="2"/>
            </a:pPr>
            <a:r>
              <a:rPr lang="en-US" sz="2825" b="1" dirty="0"/>
              <a:t>Template: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Authors will work with the </a:t>
            </a:r>
            <a:r>
              <a:rPr lang="en-US" sz="2825" b="1" dirty="0"/>
              <a:t>provided poster template </a:t>
            </a:r>
            <a:r>
              <a:rPr lang="en-US" sz="2825" dirty="0"/>
              <a:t>to prepare their posters.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While the header and footer should remain unchanged (except for editable fields like title, author names, affiliations, and logos), the arrangement of the free space is flexible</a:t>
            </a:r>
            <a:r>
              <a:rPr lang="pl-PL" sz="2825" dirty="0"/>
              <a:t>, </a:t>
            </a:r>
            <a:r>
              <a:rPr lang="pl-PL" sz="2825" dirty="0" err="1"/>
              <a:t>allowing</a:t>
            </a:r>
            <a:r>
              <a:rPr lang="pl-PL" sz="2825" dirty="0"/>
              <a:t> </a:t>
            </a:r>
            <a:r>
              <a:rPr lang="pl-PL" sz="2825" dirty="0" err="1"/>
              <a:t>authors</a:t>
            </a:r>
            <a:r>
              <a:rPr lang="pl-PL" sz="2825" dirty="0"/>
              <a:t> to </a:t>
            </a:r>
            <a:r>
              <a:rPr lang="pl-PL" sz="2825" dirty="0" err="1"/>
              <a:t>customize</a:t>
            </a:r>
            <a:r>
              <a:rPr lang="pl-PL" sz="2825" dirty="0"/>
              <a:t> </a:t>
            </a:r>
            <a:r>
              <a:rPr lang="pl-PL" sz="2825" dirty="0" err="1"/>
              <a:t>it</a:t>
            </a:r>
            <a:r>
              <a:rPr lang="pl-PL" sz="2825" dirty="0"/>
              <a:t> to </a:t>
            </a:r>
            <a:r>
              <a:rPr lang="pl-PL" sz="2825" dirty="0" err="1"/>
              <a:t>best</a:t>
            </a:r>
            <a:r>
              <a:rPr lang="pl-PL" sz="2825" dirty="0"/>
              <a:t> </a:t>
            </a:r>
            <a:r>
              <a:rPr lang="pl-PL" sz="2825" dirty="0" err="1"/>
              <a:t>present</a:t>
            </a:r>
            <a:r>
              <a:rPr lang="pl-PL" sz="2825" dirty="0"/>
              <a:t> </a:t>
            </a:r>
            <a:r>
              <a:rPr lang="pl-PL" sz="2825" dirty="0" err="1"/>
              <a:t>their</a:t>
            </a:r>
            <a:r>
              <a:rPr lang="pl-PL" sz="2825" dirty="0"/>
              <a:t> </a:t>
            </a:r>
            <a:r>
              <a:rPr lang="pl-PL" sz="2825" dirty="0" err="1"/>
              <a:t>projects</a:t>
            </a:r>
            <a:r>
              <a:rPr lang="pl-PL" sz="2825" dirty="0"/>
              <a:t> and </a:t>
            </a:r>
            <a:r>
              <a:rPr lang="pl-PL" sz="2825" dirty="0" err="1"/>
              <a:t>research</a:t>
            </a:r>
            <a:r>
              <a:rPr lang="en-US" sz="2825" dirty="0"/>
              <a:t>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en-US" sz="2825" dirty="0"/>
          </a:p>
          <a:p>
            <a:pPr marL="524671" indent="-524671" algn="l">
              <a:buFont typeface="+mj-lt"/>
              <a:buAutoNum type="arabicPeriod" startAt="3"/>
            </a:pPr>
            <a:r>
              <a:rPr lang="en-US" sz="2825" b="1" dirty="0"/>
              <a:t>Content Arrangement: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Authors are encouraged to organize the content in a manner that best highlights and communicates their project.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b="1" dirty="0"/>
              <a:t>Required Components </a:t>
            </a:r>
            <a:r>
              <a:rPr lang="en-US" sz="2825" dirty="0"/>
              <a:t>to include: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Introduction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Description of the research problem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Methodology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Results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Conclusions</a:t>
            </a:r>
          </a:p>
          <a:p>
            <a:pPr marL="726468" lvl="1" indent="-403593" algn="l">
              <a:buFont typeface="Arial" panose="020B0604020202020204" pitchFamily="34" charset="0"/>
              <a:buChar char="•"/>
            </a:pPr>
            <a:r>
              <a:rPr lang="en-US" sz="2542" b="1" dirty="0">
                <a:solidFill>
                  <a:schemeClr val="accent3">
                    <a:lumMod val="50000"/>
                  </a:schemeClr>
                </a:solidFill>
              </a:rPr>
              <a:t>Acknowledgments (if applicable)</a:t>
            </a:r>
            <a:endParaRPr lang="pl-PL" sz="2542" b="1" dirty="0">
              <a:solidFill>
                <a:schemeClr val="accent3">
                  <a:lumMod val="50000"/>
                </a:schemeClr>
              </a:solidFill>
            </a:endParaRPr>
          </a:p>
          <a:p>
            <a:pPr marL="726468" lvl="1" indent="-403593" algn="l">
              <a:buFont typeface="Arial" panose="020B0604020202020204" pitchFamily="34" charset="0"/>
              <a:buChar char="•"/>
            </a:pPr>
            <a:endParaRPr lang="pl-PL" sz="2825" b="1" dirty="0">
              <a:solidFill>
                <a:schemeClr val="accent3">
                  <a:lumMod val="50000"/>
                </a:schemeClr>
              </a:solidFill>
            </a:endParaRPr>
          </a:p>
          <a:p>
            <a:pPr algn="l"/>
            <a:endParaRPr lang="en-US" sz="2825" dirty="0"/>
          </a:p>
          <a:p>
            <a:pPr marL="524671" indent="-524671" algn="l">
              <a:buFont typeface="+mj-lt"/>
              <a:buAutoNum type="arabicPeriod" startAt="4"/>
            </a:pPr>
            <a:r>
              <a:rPr lang="en-US" sz="2825" b="1" dirty="0"/>
              <a:t>Design Recommendations:</a:t>
            </a:r>
            <a:endParaRPr lang="en-US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Use </a:t>
            </a:r>
            <a:r>
              <a:rPr lang="en-US" sz="2825" b="1" dirty="0"/>
              <a:t>clear and legible fonts</a:t>
            </a:r>
            <a:r>
              <a:rPr lang="en-US" sz="2825" dirty="0"/>
              <a:t>. Ensure text size is readable from a distance of 1-2 meters.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Incorporate visuals such as </a:t>
            </a:r>
            <a:r>
              <a:rPr lang="en-US" sz="2825" b="1" dirty="0"/>
              <a:t>graphs, charts, and images </a:t>
            </a:r>
            <a:r>
              <a:rPr lang="en-US" sz="2825" dirty="0"/>
              <a:t>to support your findings and enhance clarity.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Avoid excessive text; aim for </a:t>
            </a:r>
            <a:r>
              <a:rPr lang="en-US" sz="2825" b="1" dirty="0"/>
              <a:t>conciseness and clarity</a:t>
            </a:r>
            <a:r>
              <a:rPr lang="en-US" sz="2825" dirty="0"/>
              <a:t>.</a:t>
            </a:r>
            <a:endParaRPr lang="pl-PL" sz="2825" dirty="0"/>
          </a:p>
          <a:p>
            <a:pPr marL="403593" indent="-403593" algn="l">
              <a:buFont typeface="Arial" panose="020B0604020202020204" pitchFamily="34" charset="0"/>
              <a:buChar char="•"/>
            </a:pPr>
            <a:endParaRPr lang="pl-PL" sz="2825" dirty="0"/>
          </a:p>
          <a:p>
            <a:pPr algn="l"/>
            <a:endParaRPr lang="pl-PL" sz="2825" dirty="0"/>
          </a:p>
          <a:p>
            <a:pPr marL="524671" indent="-524671" algn="l">
              <a:buFont typeface="+mj-lt"/>
              <a:buAutoNum type="arabicPeriod" startAt="5"/>
            </a:pPr>
            <a:r>
              <a:rPr lang="en-US" sz="2825" b="1" dirty="0"/>
              <a:t>Submission and Printing: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pl-PL" sz="2825" b="1" u="sng" dirty="0" err="1">
                <a:solidFill>
                  <a:schemeClr val="accent3">
                    <a:lumMod val="50000"/>
                  </a:schemeClr>
                </a:solidFill>
              </a:rPr>
              <a:t>Important</a:t>
            </a:r>
            <a:r>
              <a:rPr lang="pl-PL" sz="2825" b="1" u="sng" dirty="0">
                <a:solidFill>
                  <a:schemeClr val="accent3">
                    <a:lumMod val="50000"/>
                  </a:schemeClr>
                </a:solidFill>
              </a:rPr>
              <a:t>:</a:t>
            </a:r>
            <a:r>
              <a:rPr lang="pl-PL" sz="2825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2825" dirty="0"/>
              <a:t>Posters will be printed by the organizers.</a:t>
            </a:r>
          </a:p>
          <a:p>
            <a:pPr marL="403593" indent="-403593" algn="l">
              <a:buFont typeface="Arial" panose="020B0604020202020204" pitchFamily="34" charset="0"/>
              <a:buChar char="•"/>
            </a:pPr>
            <a:r>
              <a:rPr lang="en-US" sz="2825" dirty="0"/>
              <a:t>Therefore, it is essential to submit the final versions by the specified deadline to ensure they are included in the conference materials. Late submissions cannot be accommodated.</a:t>
            </a:r>
          </a:p>
          <a:p>
            <a:pPr algn="l"/>
            <a:endParaRPr lang="en-US" sz="2825" dirty="0"/>
          </a:p>
          <a:p>
            <a:pPr algn="l"/>
            <a:r>
              <a:rPr lang="en-US" sz="2825" dirty="0"/>
              <a:t>By following these guidelines, you can ensure your poster effectively communicates your research and engages the audience.</a:t>
            </a:r>
            <a:endParaRPr lang="pl-PL" sz="2825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46EA98-9BD9-1D70-82A6-F2F52013E4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9571A-D80D-0C8D-FA9C-9DE21AB706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42905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o-RO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176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o-RO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>
        <a:spAutoFit/>
      </a:bodyPr>
      <a:lstStyle>
        <a:defPPr algn="l">
          <a:defRPr sz="3200" b="1" dirty="0">
            <a:solidFill>
              <a:srgbClr val="005783"/>
            </a:solidFill>
            <a:effectLst/>
            <a:latin typeface="Calibri" panose="020F0502020204030204" pitchFamily="34" charset="0"/>
            <a:ea typeface="Calibri" panose="020F0502020204030204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6476</TotalTime>
  <Words>451</Words>
  <Application>Microsoft Office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GARBIL Roger (RTD)</dc:creator>
  <cp:lastModifiedBy>Tadas Kaliatka</cp:lastModifiedBy>
  <cp:revision>84</cp:revision>
  <cp:lastPrinted>1601-01-01T00:00:00Z</cp:lastPrinted>
  <dcterms:created xsi:type="dcterms:W3CDTF">1601-01-01T00:00:00Z</dcterms:created>
  <dcterms:modified xsi:type="dcterms:W3CDTF">2026-03-05T11:51:23Z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